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38" autoAdjust="0"/>
  </p:normalViewPr>
  <p:slideViewPr>
    <p:cSldViewPr>
      <p:cViewPr varScale="1">
        <p:scale>
          <a:sx n="108" d="100"/>
          <a:sy n="108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037D1D-F2A2-4CAF-A371-AB9D593D2273}" type="doc">
      <dgm:prSet loTypeId="urn:microsoft.com/office/officeart/2005/8/layout/pList2#1" loCatId="list" qsTypeId="urn:microsoft.com/office/officeart/2005/8/quickstyle/simple1" qsCatId="simple" csTypeId="urn:microsoft.com/office/officeart/2005/8/colors/colorful5" csCatId="colorful" phldr="1"/>
      <dgm:spPr/>
    </dgm:pt>
    <dgm:pt modelId="{CB25FC17-3211-4A32-833F-6F1A961A36C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i="1" dirty="0" smtClean="0"/>
            <a:t>Adaptation to Climate Change </a:t>
          </a:r>
          <a:endParaRPr lang="en-US" b="1" i="1" dirty="0" smtClean="0"/>
        </a:p>
        <a:p>
          <a:r>
            <a:rPr lang="en-US" b="1" i="1" dirty="0" smtClean="0"/>
            <a:t>(</a:t>
          </a:r>
          <a:r>
            <a:rPr lang="en-US" b="1" i="1" dirty="0" smtClean="0"/>
            <a:t>ACC)</a:t>
          </a:r>
          <a:endParaRPr lang="en-US" dirty="0"/>
        </a:p>
      </dgm:t>
    </dgm:pt>
    <dgm:pt modelId="{F2A288AC-D63A-4140-8D59-42ABEE268657}" type="parTrans" cxnId="{B030BCFA-4AA4-47F6-B1E6-986EA49AA7A7}">
      <dgm:prSet/>
      <dgm:spPr/>
      <dgm:t>
        <a:bodyPr/>
        <a:lstStyle/>
        <a:p>
          <a:endParaRPr lang="en-US"/>
        </a:p>
      </dgm:t>
    </dgm:pt>
    <dgm:pt modelId="{2F472B64-72BA-40DE-8C63-86EE7F1B9A9C}" type="sibTrans" cxnId="{B030BCFA-4AA4-47F6-B1E6-986EA49AA7A7}">
      <dgm:prSet/>
      <dgm:spPr/>
      <dgm:t>
        <a:bodyPr/>
        <a:lstStyle/>
        <a:p>
          <a:endParaRPr lang="en-US"/>
        </a:p>
      </dgm:t>
    </dgm:pt>
    <dgm:pt modelId="{AC5BE8B1-C942-4395-839A-A92E77804A6E}">
      <dgm:prSet phldrT="[Text]"/>
      <dgm:spPr>
        <a:solidFill>
          <a:srgbClr val="92D050"/>
        </a:solidFill>
      </dgm:spPr>
      <dgm:t>
        <a:bodyPr/>
        <a:lstStyle/>
        <a:p>
          <a:r>
            <a:rPr lang="en-US" b="1" i="1" dirty="0" smtClean="0"/>
            <a:t>Improved Food Security – Water Extremes </a:t>
          </a:r>
          <a:r>
            <a:rPr lang="en-US" b="1" i="1" dirty="0" smtClean="0"/>
            <a:t>Management</a:t>
          </a:r>
        </a:p>
        <a:p>
          <a:r>
            <a:rPr lang="en-US" b="1" i="1" dirty="0" smtClean="0"/>
            <a:t>(IFS</a:t>
          </a:r>
          <a:r>
            <a:rPr lang="en-US" b="1" i="1" dirty="0" smtClean="0"/>
            <a:t>)</a:t>
          </a:r>
          <a:endParaRPr lang="en-US" dirty="0"/>
        </a:p>
      </dgm:t>
    </dgm:pt>
    <dgm:pt modelId="{52A941A3-755A-4E90-A54A-A32AB0B4FCAF}" type="parTrans" cxnId="{4D822808-DCBB-476E-A499-6D0B93524887}">
      <dgm:prSet/>
      <dgm:spPr/>
      <dgm:t>
        <a:bodyPr/>
        <a:lstStyle/>
        <a:p>
          <a:endParaRPr lang="en-US"/>
        </a:p>
      </dgm:t>
    </dgm:pt>
    <dgm:pt modelId="{679CDA9C-4A66-4C73-B54F-E34D99D6161A}" type="sibTrans" cxnId="{4D822808-DCBB-476E-A499-6D0B93524887}">
      <dgm:prSet/>
      <dgm:spPr/>
      <dgm:t>
        <a:bodyPr/>
        <a:lstStyle/>
        <a:p>
          <a:endParaRPr lang="en-US"/>
        </a:p>
      </dgm:t>
    </dgm:pt>
    <dgm:pt modelId="{BCCBCEDA-29A9-494F-9064-5CF54CD357D1}">
      <dgm:prSet phldrT="[Text]"/>
      <dgm:spPr>
        <a:solidFill>
          <a:srgbClr val="B69D5E"/>
        </a:solidFill>
      </dgm:spPr>
      <dgm:t>
        <a:bodyPr/>
        <a:lstStyle/>
        <a:p>
          <a:r>
            <a:rPr lang="en-US" b="1" i="1" dirty="0" smtClean="0"/>
            <a:t>Access to Raw </a:t>
          </a:r>
          <a:r>
            <a:rPr lang="en-US" b="1" i="1" dirty="0" smtClean="0"/>
            <a:t>Materials</a:t>
          </a:r>
        </a:p>
        <a:p>
          <a:r>
            <a:rPr lang="en-US" b="1" i="1" dirty="0" smtClean="0"/>
            <a:t>(ARM</a:t>
          </a:r>
          <a:r>
            <a:rPr lang="en-US" b="1" i="1" dirty="0" smtClean="0"/>
            <a:t>)</a:t>
          </a:r>
          <a:endParaRPr lang="en-US" dirty="0"/>
        </a:p>
      </dgm:t>
    </dgm:pt>
    <dgm:pt modelId="{B6945B95-975C-4B8A-AAF5-61F00A05A641}" type="parTrans" cxnId="{9ED048B5-308A-4F91-BC13-B704C99C4D77}">
      <dgm:prSet/>
      <dgm:spPr/>
      <dgm:t>
        <a:bodyPr/>
        <a:lstStyle/>
        <a:p>
          <a:endParaRPr lang="en-US"/>
        </a:p>
      </dgm:t>
    </dgm:pt>
    <dgm:pt modelId="{45E096BE-7BA8-404B-8C72-1585665946FB}" type="sibTrans" cxnId="{9ED048B5-308A-4F91-BC13-B704C99C4D77}">
      <dgm:prSet/>
      <dgm:spPr/>
      <dgm:t>
        <a:bodyPr/>
        <a:lstStyle/>
        <a:p>
          <a:endParaRPr lang="en-US"/>
        </a:p>
      </dgm:t>
    </dgm:pt>
    <dgm:pt modelId="{AD99E0DD-FFD3-4A3D-BDAD-AAF7F0D32FD1}">
      <dgm:prSet phldrT="[Text]"/>
      <dgm:spPr>
        <a:solidFill>
          <a:srgbClr val="FFC000"/>
        </a:solidFill>
      </dgm:spPr>
      <dgm:t>
        <a:bodyPr/>
        <a:lstStyle/>
        <a:p>
          <a:r>
            <a:rPr lang="en-US" b="1" i="1" dirty="0" smtClean="0"/>
            <a:t>Access to </a:t>
          </a:r>
          <a:r>
            <a:rPr lang="en-US" b="1" i="1" dirty="0" smtClean="0"/>
            <a:t>Energy</a:t>
          </a:r>
        </a:p>
        <a:p>
          <a:r>
            <a:rPr lang="en-US" b="1" i="1" dirty="0" smtClean="0"/>
            <a:t>(SENSE</a:t>
          </a:r>
          <a:r>
            <a:rPr lang="en-US" b="1" i="1" dirty="0" smtClean="0"/>
            <a:t>)</a:t>
          </a:r>
          <a:endParaRPr lang="en-US" dirty="0"/>
        </a:p>
      </dgm:t>
    </dgm:pt>
    <dgm:pt modelId="{86CCA50A-7C9D-4A24-BABD-CFB4CBE8BC1F}" type="parTrans" cxnId="{E9E34132-57FE-46B2-9989-B74F2335405A}">
      <dgm:prSet/>
      <dgm:spPr/>
      <dgm:t>
        <a:bodyPr/>
        <a:lstStyle/>
        <a:p>
          <a:endParaRPr lang="en-US"/>
        </a:p>
      </dgm:t>
    </dgm:pt>
    <dgm:pt modelId="{188D27A0-EF6D-4FE4-A4EB-09464B76119E}" type="sibTrans" cxnId="{E9E34132-57FE-46B2-9989-B74F2335405A}">
      <dgm:prSet/>
      <dgm:spPr/>
      <dgm:t>
        <a:bodyPr/>
        <a:lstStyle/>
        <a:p>
          <a:endParaRPr lang="en-US"/>
        </a:p>
      </dgm:t>
    </dgm:pt>
    <dgm:pt modelId="{4713D8C3-6B0F-4AD2-BB82-B4BC835F11B3}" type="pres">
      <dgm:prSet presAssocID="{E4037D1D-F2A2-4CAF-A371-AB9D593D2273}" presName="Name0" presStyleCnt="0">
        <dgm:presLayoutVars>
          <dgm:dir/>
          <dgm:resizeHandles val="exact"/>
        </dgm:presLayoutVars>
      </dgm:prSet>
      <dgm:spPr/>
    </dgm:pt>
    <dgm:pt modelId="{EBA8B867-2566-4734-829D-C43A5128FED4}" type="pres">
      <dgm:prSet presAssocID="{E4037D1D-F2A2-4CAF-A371-AB9D593D2273}" presName="bkgdShp" presStyleLbl="alignAccFollowNode1" presStyleIdx="0" presStyleCnt="1" custLinFactNeighborY="-1803"/>
      <dgm:spPr/>
    </dgm:pt>
    <dgm:pt modelId="{EC8B54CD-516B-4BF3-92B9-B7E7416127AB}" type="pres">
      <dgm:prSet presAssocID="{E4037D1D-F2A2-4CAF-A371-AB9D593D2273}" presName="linComp" presStyleCnt="0"/>
      <dgm:spPr/>
    </dgm:pt>
    <dgm:pt modelId="{DB50DEE7-E7E1-4341-B023-431E56181F78}" type="pres">
      <dgm:prSet presAssocID="{CB25FC17-3211-4A32-833F-6F1A961A36C9}" presName="compNode" presStyleCnt="0"/>
      <dgm:spPr/>
    </dgm:pt>
    <dgm:pt modelId="{1D27C4DF-39CA-494B-8881-5D7A6CCA100A}" type="pres">
      <dgm:prSet presAssocID="{CB25FC17-3211-4A32-833F-6F1A961A36C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1138B-D6D6-4B5E-A587-694DC18EAFAE}" type="pres">
      <dgm:prSet presAssocID="{CB25FC17-3211-4A32-833F-6F1A961A36C9}" presName="invisiNode" presStyleLbl="node1" presStyleIdx="0" presStyleCnt="4"/>
      <dgm:spPr/>
    </dgm:pt>
    <dgm:pt modelId="{90D953B3-32DF-4BB4-B1D8-716CCD00F07C}" type="pres">
      <dgm:prSet presAssocID="{CB25FC17-3211-4A32-833F-6F1A961A36C9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DBF42748-7914-4F06-8A51-386C3C37AE09}" type="pres">
      <dgm:prSet presAssocID="{2F472B64-72BA-40DE-8C63-86EE7F1B9A9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2C22F63-97E3-4F58-87C1-6BC25E082252}" type="pres">
      <dgm:prSet presAssocID="{AC5BE8B1-C942-4395-839A-A92E77804A6E}" presName="compNode" presStyleCnt="0"/>
      <dgm:spPr/>
    </dgm:pt>
    <dgm:pt modelId="{E4093DD8-4D1A-4909-915C-14086E7F01B3}" type="pres">
      <dgm:prSet presAssocID="{AC5BE8B1-C942-4395-839A-A92E77804A6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C8F32-A50B-4F2A-B274-412CBFD87D2E}" type="pres">
      <dgm:prSet presAssocID="{AC5BE8B1-C942-4395-839A-A92E77804A6E}" presName="invisiNode" presStyleLbl="node1" presStyleIdx="1" presStyleCnt="4"/>
      <dgm:spPr/>
    </dgm:pt>
    <dgm:pt modelId="{15FF7799-4A55-480D-ADCD-15224E29A0C1}" type="pres">
      <dgm:prSet presAssocID="{AC5BE8B1-C942-4395-839A-A92E77804A6E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68289E13-8BFE-4676-B2EE-9EED06BFE7FD}" type="pres">
      <dgm:prSet presAssocID="{679CDA9C-4A66-4C73-B54F-E34D99D6161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7726D8F-DE75-4495-8771-978D39AA8884}" type="pres">
      <dgm:prSet presAssocID="{BCCBCEDA-29A9-494F-9064-5CF54CD357D1}" presName="compNode" presStyleCnt="0"/>
      <dgm:spPr/>
    </dgm:pt>
    <dgm:pt modelId="{E84F514D-D73E-4CFC-A3C3-24DCFE1F37CD}" type="pres">
      <dgm:prSet presAssocID="{BCCBCEDA-29A9-494F-9064-5CF54CD357D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7835B-D50F-4AC5-B1C4-CE7BE46A81C1}" type="pres">
      <dgm:prSet presAssocID="{BCCBCEDA-29A9-494F-9064-5CF54CD357D1}" presName="invisiNode" presStyleLbl="node1" presStyleIdx="2" presStyleCnt="4"/>
      <dgm:spPr/>
    </dgm:pt>
    <dgm:pt modelId="{9524AB3E-5EC1-47B3-8528-86FF3EA61191}" type="pres">
      <dgm:prSet presAssocID="{BCCBCEDA-29A9-494F-9064-5CF54CD357D1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ED214E60-178A-4EB6-90D7-DCA93ACA2602}" type="pres">
      <dgm:prSet presAssocID="{45E096BE-7BA8-404B-8C72-1585665946F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42215D4-60DB-4842-B3A0-65846624CE87}" type="pres">
      <dgm:prSet presAssocID="{AD99E0DD-FFD3-4A3D-BDAD-AAF7F0D32FD1}" presName="compNode" presStyleCnt="0"/>
      <dgm:spPr/>
    </dgm:pt>
    <dgm:pt modelId="{ED18C681-751F-48AA-8A3E-54BF4952A1FC}" type="pres">
      <dgm:prSet presAssocID="{AD99E0DD-FFD3-4A3D-BDAD-AAF7F0D32F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64255-67CF-4A16-96FA-7B42D85E133B}" type="pres">
      <dgm:prSet presAssocID="{AD99E0DD-FFD3-4A3D-BDAD-AAF7F0D32FD1}" presName="invisiNode" presStyleLbl="node1" presStyleIdx="3" presStyleCnt="4"/>
      <dgm:spPr/>
    </dgm:pt>
    <dgm:pt modelId="{4AB776BD-07E8-4C16-B522-3C4667A65C12}" type="pres">
      <dgm:prSet presAssocID="{AD99E0DD-FFD3-4A3D-BDAD-AAF7F0D32FD1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4D822808-DCBB-476E-A499-6D0B93524887}" srcId="{E4037D1D-F2A2-4CAF-A371-AB9D593D2273}" destId="{AC5BE8B1-C942-4395-839A-A92E77804A6E}" srcOrd="1" destOrd="0" parTransId="{52A941A3-755A-4E90-A54A-A32AB0B4FCAF}" sibTransId="{679CDA9C-4A66-4C73-B54F-E34D99D6161A}"/>
    <dgm:cxn modelId="{332D5A74-20F2-42AC-9948-F7C2812E4D95}" type="presOf" srcId="{CB25FC17-3211-4A32-833F-6F1A961A36C9}" destId="{1D27C4DF-39CA-494B-8881-5D7A6CCA100A}" srcOrd="0" destOrd="0" presId="urn:microsoft.com/office/officeart/2005/8/layout/pList2#1"/>
    <dgm:cxn modelId="{D586604F-EF52-49EF-9FC9-F3BAD022F4BC}" type="presOf" srcId="{2F472B64-72BA-40DE-8C63-86EE7F1B9A9C}" destId="{DBF42748-7914-4F06-8A51-386C3C37AE09}" srcOrd="0" destOrd="0" presId="urn:microsoft.com/office/officeart/2005/8/layout/pList2#1"/>
    <dgm:cxn modelId="{9BDA68A2-3D0F-43ED-8D77-8A58E1A10E21}" type="presOf" srcId="{BCCBCEDA-29A9-494F-9064-5CF54CD357D1}" destId="{E84F514D-D73E-4CFC-A3C3-24DCFE1F37CD}" srcOrd="0" destOrd="0" presId="urn:microsoft.com/office/officeart/2005/8/layout/pList2#1"/>
    <dgm:cxn modelId="{C28054F1-9469-415D-A56B-6696B5EE0E3C}" type="presOf" srcId="{45E096BE-7BA8-404B-8C72-1585665946FB}" destId="{ED214E60-178A-4EB6-90D7-DCA93ACA2602}" srcOrd="0" destOrd="0" presId="urn:microsoft.com/office/officeart/2005/8/layout/pList2#1"/>
    <dgm:cxn modelId="{B22B8527-B4A5-41CF-B97F-50004C48BD56}" type="presOf" srcId="{AD99E0DD-FFD3-4A3D-BDAD-AAF7F0D32FD1}" destId="{ED18C681-751F-48AA-8A3E-54BF4952A1FC}" srcOrd="0" destOrd="0" presId="urn:microsoft.com/office/officeart/2005/8/layout/pList2#1"/>
    <dgm:cxn modelId="{F78D1594-7B44-4009-87E1-2DCD231C3D05}" type="presOf" srcId="{679CDA9C-4A66-4C73-B54F-E34D99D6161A}" destId="{68289E13-8BFE-4676-B2EE-9EED06BFE7FD}" srcOrd="0" destOrd="0" presId="urn:microsoft.com/office/officeart/2005/8/layout/pList2#1"/>
    <dgm:cxn modelId="{B030BCFA-4AA4-47F6-B1E6-986EA49AA7A7}" srcId="{E4037D1D-F2A2-4CAF-A371-AB9D593D2273}" destId="{CB25FC17-3211-4A32-833F-6F1A961A36C9}" srcOrd="0" destOrd="0" parTransId="{F2A288AC-D63A-4140-8D59-42ABEE268657}" sibTransId="{2F472B64-72BA-40DE-8C63-86EE7F1B9A9C}"/>
    <dgm:cxn modelId="{9ED048B5-308A-4F91-BC13-B704C99C4D77}" srcId="{E4037D1D-F2A2-4CAF-A371-AB9D593D2273}" destId="{BCCBCEDA-29A9-494F-9064-5CF54CD357D1}" srcOrd="2" destOrd="0" parTransId="{B6945B95-975C-4B8A-AAF5-61F00A05A641}" sibTransId="{45E096BE-7BA8-404B-8C72-1585665946FB}"/>
    <dgm:cxn modelId="{9EC2AF0E-EF19-4EB9-AFA2-5A258DDAFFFF}" type="presOf" srcId="{AC5BE8B1-C942-4395-839A-A92E77804A6E}" destId="{E4093DD8-4D1A-4909-915C-14086E7F01B3}" srcOrd="0" destOrd="0" presId="urn:microsoft.com/office/officeart/2005/8/layout/pList2#1"/>
    <dgm:cxn modelId="{E9E34132-57FE-46B2-9989-B74F2335405A}" srcId="{E4037D1D-F2A2-4CAF-A371-AB9D593D2273}" destId="{AD99E0DD-FFD3-4A3D-BDAD-AAF7F0D32FD1}" srcOrd="3" destOrd="0" parTransId="{86CCA50A-7C9D-4A24-BABD-CFB4CBE8BC1F}" sibTransId="{188D27A0-EF6D-4FE4-A4EB-09464B76119E}"/>
    <dgm:cxn modelId="{21DDC346-321C-432A-9522-4D5FF52F2F31}" type="presOf" srcId="{E4037D1D-F2A2-4CAF-A371-AB9D593D2273}" destId="{4713D8C3-6B0F-4AD2-BB82-B4BC835F11B3}" srcOrd="0" destOrd="0" presId="urn:microsoft.com/office/officeart/2005/8/layout/pList2#1"/>
    <dgm:cxn modelId="{CB3A8E46-436C-450D-8612-F2221E7B9874}" type="presParOf" srcId="{4713D8C3-6B0F-4AD2-BB82-B4BC835F11B3}" destId="{EBA8B867-2566-4734-829D-C43A5128FED4}" srcOrd="0" destOrd="0" presId="urn:microsoft.com/office/officeart/2005/8/layout/pList2#1"/>
    <dgm:cxn modelId="{00D44EDA-CA75-4167-83FF-5FB7A86C8089}" type="presParOf" srcId="{4713D8C3-6B0F-4AD2-BB82-B4BC835F11B3}" destId="{EC8B54CD-516B-4BF3-92B9-B7E7416127AB}" srcOrd="1" destOrd="0" presId="urn:microsoft.com/office/officeart/2005/8/layout/pList2#1"/>
    <dgm:cxn modelId="{97F94E76-E793-4710-B831-A9DE342A3242}" type="presParOf" srcId="{EC8B54CD-516B-4BF3-92B9-B7E7416127AB}" destId="{DB50DEE7-E7E1-4341-B023-431E56181F78}" srcOrd="0" destOrd="0" presId="urn:microsoft.com/office/officeart/2005/8/layout/pList2#1"/>
    <dgm:cxn modelId="{61412EB1-3181-4586-9CDC-7942293CA626}" type="presParOf" srcId="{DB50DEE7-E7E1-4341-B023-431E56181F78}" destId="{1D27C4DF-39CA-494B-8881-5D7A6CCA100A}" srcOrd="0" destOrd="0" presId="urn:microsoft.com/office/officeart/2005/8/layout/pList2#1"/>
    <dgm:cxn modelId="{CA3ACC9D-02EE-4C0A-95C3-A0004D17854B}" type="presParOf" srcId="{DB50DEE7-E7E1-4341-B023-431E56181F78}" destId="{3991138B-D6D6-4B5E-A587-694DC18EAFAE}" srcOrd="1" destOrd="0" presId="urn:microsoft.com/office/officeart/2005/8/layout/pList2#1"/>
    <dgm:cxn modelId="{04248C00-0B61-41AA-8AC2-8306D4D6D143}" type="presParOf" srcId="{DB50DEE7-E7E1-4341-B023-431E56181F78}" destId="{90D953B3-32DF-4BB4-B1D8-716CCD00F07C}" srcOrd="2" destOrd="0" presId="urn:microsoft.com/office/officeart/2005/8/layout/pList2#1"/>
    <dgm:cxn modelId="{B03C10BD-52C1-44FB-86EA-2BDC2E931438}" type="presParOf" srcId="{EC8B54CD-516B-4BF3-92B9-B7E7416127AB}" destId="{DBF42748-7914-4F06-8A51-386C3C37AE09}" srcOrd="1" destOrd="0" presId="urn:microsoft.com/office/officeart/2005/8/layout/pList2#1"/>
    <dgm:cxn modelId="{949E2B09-5EAA-42F8-8918-F37EC76C97C1}" type="presParOf" srcId="{EC8B54CD-516B-4BF3-92B9-B7E7416127AB}" destId="{12C22F63-97E3-4F58-87C1-6BC25E082252}" srcOrd="2" destOrd="0" presId="urn:microsoft.com/office/officeart/2005/8/layout/pList2#1"/>
    <dgm:cxn modelId="{5E8DE734-4AAD-4D03-A749-6AD3C15D7601}" type="presParOf" srcId="{12C22F63-97E3-4F58-87C1-6BC25E082252}" destId="{E4093DD8-4D1A-4909-915C-14086E7F01B3}" srcOrd="0" destOrd="0" presId="urn:microsoft.com/office/officeart/2005/8/layout/pList2#1"/>
    <dgm:cxn modelId="{3476735C-C399-46E8-9698-B4C195680C72}" type="presParOf" srcId="{12C22F63-97E3-4F58-87C1-6BC25E082252}" destId="{606C8F32-A50B-4F2A-B274-412CBFD87D2E}" srcOrd="1" destOrd="0" presId="urn:microsoft.com/office/officeart/2005/8/layout/pList2#1"/>
    <dgm:cxn modelId="{7421DD27-8E73-48EC-AF67-4A00D842B18E}" type="presParOf" srcId="{12C22F63-97E3-4F58-87C1-6BC25E082252}" destId="{15FF7799-4A55-480D-ADCD-15224E29A0C1}" srcOrd="2" destOrd="0" presId="urn:microsoft.com/office/officeart/2005/8/layout/pList2#1"/>
    <dgm:cxn modelId="{B8D88570-498F-4C20-9353-DB7D8E1EB525}" type="presParOf" srcId="{EC8B54CD-516B-4BF3-92B9-B7E7416127AB}" destId="{68289E13-8BFE-4676-B2EE-9EED06BFE7FD}" srcOrd="3" destOrd="0" presId="urn:microsoft.com/office/officeart/2005/8/layout/pList2#1"/>
    <dgm:cxn modelId="{E018460E-1670-4745-B83C-AE81230976B0}" type="presParOf" srcId="{EC8B54CD-516B-4BF3-92B9-B7E7416127AB}" destId="{07726D8F-DE75-4495-8771-978D39AA8884}" srcOrd="4" destOrd="0" presId="urn:microsoft.com/office/officeart/2005/8/layout/pList2#1"/>
    <dgm:cxn modelId="{4409C516-DB0E-4FEF-8A39-01C36B2AAAF8}" type="presParOf" srcId="{07726D8F-DE75-4495-8771-978D39AA8884}" destId="{E84F514D-D73E-4CFC-A3C3-24DCFE1F37CD}" srcOrd="0" destOrd="0" presId="urn:microsoft.com/office/officeart/2005/8/layout/pList2#1"/>
    <dgm:cxn modelId="{787F66D4-319A-45D9-A800-1E3C51B7D037}" type="presParOf" srcId="{07726D8F-DE75-4495-8771-978D39AA8884}" destId="{AB77835B-D50F-4AC5-B1C4-CE7BE46A81C1}" srcOrd="1" destOrd="0" presId="urn:microsoft.com/office/officeart/2005/8/layout/pList2#1"/>
    <dgm:cxn modelId="{52842C32-C8BB-4B98-880A-214BA7738581}" type="presParOf" srcId="{07726D8F-DE75-4495-8771-978D39AA8884}" destId="{9524AB3E-5EC1-47B3-8528-86FF3EA61191}" srcOrd="2" destOrd="0" presId="urn:microsoft.com/office/officeart/2005/8/layout/pList2#1"/>
    <dgm:cxn modelId="{06E3546B-1A15-4DE8-B957-44033D204100}" type="presParOf" srcId="{EC8B54CD-516B-4BF3-92B9-B7E7416127AB}" destId="{ED214E60-178A-4EB6-90D7-DCA93ACA2602}" srcOrd="5" destOrd="0" presId="urn:microsoft.com/office/officeart/2005/8/layout/pList2#1"/>
    <dgm:cxn modelId="{205C533E-E781-4DF9-AAED-A039A5B3B99E}" type="presParOf" srcId="{EC8B54CD-516B-4BF3-92B9-B7E7416127AB}" destId="{242215D4-60DB-4842-B3A0-65846624CE87}" srcOrd="6" destOrd="0" presId="urn:microsoft.com/office/officeart/2005/8/layout/pList2#1"/>
    <dgm:cxn modelId="{A6CEA62F-9AA1-4304-9493-C4676B891584}" type="presParOf" srcId="{242215D4-60DB-4842-B3A0-65846624CE87}" destId="{ED18C681-751F-48AA-8A3E-54BF4952A1FC}" srcOrd="0" destOrd="0" presId="urn:microsoft.com/office/officeart/2005/8/layout/pList2#1"/>
    <dgm:cxn modelId="{7216E046-EE45-4E52-8635-8E1C65234C1F}" type="presParOf" srcId="{242215D4-60DB-4842-B3A0-65846624CE87}" destId="{94D64255-67CF-4A16-96FA-7B42D85E133B}" srcOrd="1" destOrd="0" presId="urn:microsoft.com/office/officeart/2005/8/layout/pList2#1"/>
    <dgm:cxn modelId="{519B6EB3-76ED-4476-A8B6-5EC47F4B14AB}" type="presParOf" srcId="{242215D4-60DB-4842-B3A0-65846624CE87}" destId="{4AB776BD-07E8-4C16-B522-3C4667A65C1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B867-2566-4734-829D-C43A5128FED4}">
      <dsp:nvSpPr>
        <dsp:cNvPr id="0" name=""/>
        <dsp:cNvSpPr/>
      </dsp:nvSpPr>
      <dsp:spPr>
        <a:xfrm>
          <a:off x="0" y="0"/>
          <a:ext cx="8147248" cy="199284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953B3-32DF-4BB4-B1D8-716CCD00F07C}">
      <dsp:nvSpPr>
        <dsp:cNvPr id="0" name=""/>
        <dsp:cNvSpPr/>
      </dsp:nvSpPr>
      <dsp:spPr>
        <a:xfrm>
          <a:off x="246661" y="265713"/>
          <a:ext cx="1779982" cy="14614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7C4DF-39CA-494B-8881-5D7A6CCA100A}">
      <dsp:nvSpPr>
        <dsp:cNvPr id="0" name=""/>
        <dsp:cNvSpPr/>
      </dsp:nvSpPr>
      <dsp:spPr>
        <a:xfrm rot="10800000">
          <a:off x="246661" y="1992849"/>
          <a:ext cx="1779982" cy="24357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Adaptation to Climate Change </a:t>
          </a:r>
          <a:endParaRPr lang="en-US" sz="1900" b="1" i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(</a:t>
          </a:r>
          <a:r>
            <a:rPr lang="en-US" sz="1900" b="1" i="1" kern="1200" dirty="0" smtClean="0"/>
            <a:t>ACC)</a:t>
          </a:r>
          <a:endParaRPr lang="en-US" sz="1900" kern="1200" dirty="0"/>
        </a:p>
      </dsp:txBody>
      <dsp:txXfrm rot="10800000">
        <a:off x="301402" y="1992849"/>
        <a:ext cx="1670500" cy="2380964"/>
      </dsp:txXfrm>
    </dsp:sp>
    <dsp:sp modelId="{15FF7799-4A55-480D-ADCD-15224E29A0C1}">
      <dsp:nvSpPr>
        <dsp:cNvPr id="0" name=""/>
        <dsp:cNvSpPr/>
      </dsp:nvSpPr>
      <dsp:spPr>
        <a:xfrm>
          <a:off x="2204642" y="265713"/>
          <a:ext cx="1779982" cy="14614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93DD8-4D1A-4909-915C-14086E7F01B3}">
      <dsp:nvSpPr>
        <dsp:cNvPr id="0" name=""/>
        <dsp:cNvSpPr/>
      </dsp:nvSpPr>
      <dsp:spPr>
        <a:xfrm rot="10800000">
          <a:off x="2204642" y="1992849"/>
          <a:ext cx="1779982" cy="2435705"/>
        </a:xfrm>
        <a:prstGeom prst="round2SameRect">
          <a:avLst>
            <a:gd name="adj1" fmla="val 105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Improved Food Security – Water Extremes </a:t>
          </a:r>
          <a:r>
            <a:rPr lang="en-US" sz="1900" b="1" i="1" kern="1200" dirty="0" smtClean="0"/>
            <a:t>Management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(IFS</a:t>
          </a:r>
          <a:r>
            <a:rPr lang="en-US" sz="1900" b="1" i="1" kern="1200" dirty="0" smtClean="0"/>
            <a:t>)</a:t>
          </a:r>
          <a:endParaRPr lang="en-US" sz="1900" kern="1200" dirty="0"/>
        </a:p>
      </dsp:txBody>
      <dsp:txXfrm rot="10800000">
        <a:off x="2259383" y="1992849"/>
        <a:ext cx="1670500" cy="2380964"/>
      </dsp:txXfrm>
    </dsp:sp>
    <dsp:sp modelId="{9524AB3E-5EC1-47B3-8528-86FF3EA61191}">
      <dsp:nvSpPr>
        <dsp:cNvPr id="0" name=""/>
        <dsp:cNvSpPr/>
      </dsp:nvSpPr>
      <dsp:spPr>
        <a:xfrm>
          <a:off x="4162623" y="265713"/>
          <a:ext cx="1779982" cy="14614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F514D-D73E-4CFC-A3C3-24DCFE1F37CD}">
      <dsp:nvSpPr>
        <dsp:cNvPr id="0" name=""/>
        <dsp:cNvSpPr/>
      </dsp:nvSpPr>
      <dsp:spPr>
        <a:xfrm rot="10800000">
          <a:off x="4162623" y="1992849"/>
          <a:ext cx="1779982" cy="2435705"/>
        </a:xfrm>
        <a:prstGeom prst="round2SameRect">
          <a:avLst>
            <a:gd name="adj1" fmla="val 10500"/>
            <a:gd name="adj2" fmla="val 0"/>
          </a:avLst>
        </a:prstGeom>
        <a:solidFill>
          <a:srgbClr val="B69D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Access to Raw </a:t>
          </a:r>
          <a:r>
            <a:rPr lang="en-US" sz="1900" b="1" i="1" kern="1200" dirty="0" smtClean="0"/>
            <a:t>Materials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(ARM</a:t>
          </a:r>
          <a:r>
            <a:rPr lang="en-US" sz="1900" b="1" i="1" kern="1200" dirty="0" smtClean="0"/>
            <a:t>)</a:t>
          </a:r>
          <a:endParaRPr lang="en-US" sz="1900" kern="1200" dirty="0"/>
        </a:p>
      </dsp:txBody>
      <dsp:txXfrm rot="10800000">
        <a:off x="4217364" y="1992849"/>
        <a:ext cx="1670500" cy="2380964"/>
      </dsp:txXfrm>
    </dsp:sp>
    <dsp:sp modelId="{4AB776BD-07E8-4C16-B522-3C4667A65C12}">
      <dsp:nvSpPr>
        <dsp:cNvPr id="0" name=""/>
        <dsp:cNvSpPr/>
      </dsp:nvSpPr>
      <dsp:spPr>
        <a:xfrm>
          <a:off x="6120604" y="265713"/>
          <a:ext cx="1779982" cy="14614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8C681-751F-48AA-8A3E-54BF4952A1FC}">
      <dsp:nvSpPr>
        <dsp:cNvPr id="0" name=""/>
        <dsp:cNvSpPr/>
      </dsp:nvSpPr>
      <dsp:spPr>
        <a:xfrm rot="10800000">
          <a:off x="6120604" y="1992849"/>
          <a:ext cx="1779982" cy="2435705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Access to </a:t>
          </a:r>
          <a:r>
            <a:rPr lang="en-US" sz="1900" b="1" i="1" kern="1200" dirty="0" smtClean="0"/>
            <a:t>Energy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(SENSE</a:t>
          </a:r>
          <a:r>
            <a:rPr lang="en-US" sz="1900" b="1" i="1" kern="1200" dirty="0" smtClean="0"/>
            <a:t>)</a:t>
          </a:r>
          <a:endParaRPr lang="en-US" sz="1900" kern="1200" dirty="0"/>
        </a:p>
      </dsp:txBody>
      <dsp:txXfrm rot="10800000">
        <a:off x="6175345" y="1992849"/>
        <a:ext cx="1670500" cy="2380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16D86-3843-41B8-A865-4B1C02817A32}" type="datetimeFigureOut">
              <a:rPr lang="el-GR" smtClean="0"/>
              <a:t>23/11/2016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52F25-9A26-4191-A4D4-B91FB9C22C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115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A96E7-35BC-463C-AE88-ECF935428F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A96E7-35BC-463C-AE88-ECF935428F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A96E7-35BC-463C-AE88-ECF935428F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A96E7-35BC-463C-AE88-ECF935428F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A96E7-35BC-463C-AE88-ECF935428F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A96E7-35BC-463C-AE88-ECF935428F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4701-4EE5-49DB-B550-30F30C30ED26}" type="datetimeFigureOut">
              <a:rPr lang="el-GR" smtClean="0"/>
              <a:t>23/11/2016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CFDE-0329-4F62-80D2-7693213F3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542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4701-4EE5-49DB-B550-30F30C30ED26}" type="datetimeFigureOut">
              <a:rPr lang="el-GR" smtClean="0"/>
              <a:t>23/11/2016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CFDE-0329-4F62-80D2-7693213F3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05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4701-4EE5-49DB-B550-30F30C30ED26}" type="datetimeFigureOut">
              <a:rPr lang="el-GR" smtClean="0"/>
              <a:t>23/11/2016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CFDE-0329-4F62-80D2-7693213F3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66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4701-4EE5-49DB-B550-30F30C30ED26}" type="datetimeFigureOut">
              <a:rPr lang="el-GR" smtClean="0"/>
              <a:t>23/11/2016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CFDE-0329-4F62-80D2-7693213F3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104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4701-4EE5-49DB-B550-30F30C30ED26}" type="datetimeFigureOut">
              <a:rPr lang="el-GR" smtClean="0"/>
              <a:t>23/11/2016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CFDE-0329-4F62-80D2-7693213F3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442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4701-4EE5-49DB-B550-30F30C30ED26}" type="datetimeFigureOut">
              <a:rPr lang="el-GR" smtClean="0"/>
              <a:t>23/11/2016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CFDE-0329-4F62-80D2-7693213F3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463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4701-4EE5-49DB-B550-30F30C30ED26}" type="datetimeFigureOut">
              <a:rPr lang="el-GR" smtClean="0"/>
              <a:t>23/11/2016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CFDE-0329-4F62-80D2-7693213F3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236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4701-4EE5-49DB-B550-30F30C30ED26}" type="datetimeFigureOut">
              <a:rPr lang="el-GR" smtClean="0"/>
              <a:t>23/11/2016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CFDE-0329-4F62-80D2-7693213F3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960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4701-4EE5-49DB-B550-30F30C30ED26}" type="datetimeFigureOut">
              <a:rPr lang="el-GR" smtClean="0"/>
              <a:t>23/11/2016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CFDE-0329-4F62-80D2-7693213F3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050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4701-4EE5-49DB-B550-30F30C30ED26}" type="datetimeFigureOut">
              <a:rPr lang="el-GR" smtClean="0"/>
              <a:t>23/11/2016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CFDE-0329-4F62-80D2-7693213F3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365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4701-4EE5-49DB-B550-30F30C30ED26}" type="datetimeFigureOut">
              <a:rPr lang="el-GR" smtClean="0"/>
              <a:t>23/11/2016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CFDE-0329-4F62-80D2-7693213F3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761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54701-4EE5-49DB-B550-30F30C30ED26}" type="datetimeFigureOut">
              <a:rPr lang="el-GR" smtClean="0"/>
              <a:t>23/11/2016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7CFDE-0329-4F62-80D2-7693213F3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723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geocradle.eu/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eocradle.e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cradle.eu/" TargetMode="External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eocradle.eu/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13.jpe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hyperlink" Target="http://195.251.203.238/surveygeocradle/index.php/inventories/capacities/gc-survey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hyperlink" Target="http://www.geoportal.org/web/guest/geo_home_stp" TargetMode="Externa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4.jpeg"/><Relationship Id="rId10" Type="http://schemas.openxmlformats.org/officeDocument/2006/relationships/hyperlink" Target="https://www.earthobservations.org/gci_gci.shtml" TargetMode="External"/><Relationship Id="rId4" Type="http://schemas.openxmlformats.org/officeDocument/2006/relationships/hyperlink" Target="http://www.geocradle.eu/" TargetMode="External"/><Relationship Id="rId9" Type="http://schemas.openxmlformats.org/officeDocument/2006/relationships/hyperlink" Target="http://api.eurogeoss-broker.e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hyperlink" Target="http://www.geocradle.eu/" TargetMode="Externa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geocradle.eu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geocradle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.png"/><Relationship Id="rId5" Type="http://schemas.openxmlformats.org/officeDocument/2006/relationships/image" Target="../media/image18.png"/><Relationship Id="rId10" Type="http://schemas.openxmlformats.org/officeDocument/2006/relationships/image" Target="../media/image6.png"/><Relationship Id="rId4" Type="http://schemas.openxmlformats.org/officeDocument/2006/relationships/image" Target="../media/image7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0492"/>
            <a:ext cx="9142412" cy="1082168"/>
            <a:chOff x="0" y="-10492"/>
            <a:chExt cx="9142412" cy="1082168"/>
          </a:xfrm>
        </p:grpSpPr>
        <p:sp>
          <p:nvSpPr>
            <p:cNvPr id="2" name="Rectangle 1"/>
            <p:cNvSpPr/>
            <p:nvPr/>
          </p:nvSpPr>
          <p:spPr>
            <a:xfrm>
              <a:off x="0" y="-8324"/>
              <a:ext cx="9142412" cy="10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460" b="7498"/>
            <a:stretch/>
          </p:blipFill>
          <p:spPr bwMode="auto">
            <a:xfrm>
              <a:off x="12764" y="-10492"/>
              <a:ext cx="3741748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itle 3"/>
          <p:cNvSpPr txBox="1">
            <a:spLocks/>
          </p:cNvSpPr>
          <p:nvPr/>
        </p:nvSpPr>
        <p:spPr>
          <a:xfrm>
            <a:off x="3384376" y="671063"/>
            <a:ext cx="5547459" cy="3024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888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GEO-CRADLE</a:t>
            </a:r>
            <a:r>
              <a:rPr lang="en-GB" b="1" dirty="0">
                <a:solidFill>
                  <a:srgbClr val="888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GB" b="1" dirty="0">
                <a:solidFill>
                  <a:srgbClr val="888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endParaRPr lang="en-GB" b="1" dirty="0" smtClean="0">
              <a:solidFill>
                <a:srgbClr val="888822"/>
              </a:solidFill>
            </a:endParaRPr>
          </a:p>
          <a:p>
            <a:pPr algn="l"/>
            <a:r>
              <a:rPr lang="en-GB" b="1" dirty="0" smtClean="0">
                <a:solidFill>
                  <a:srgbClr val="888822"/>
                </a:solidFill>
              </a:rPr>
              <a:t>Fostering regional cooperation and roadmap for GEO and Copernicus implementation in </a:t>
            </a:r>
            <a:r>
              <a:rPr lang="en-GB" b="1" dirty="0" smtClean="0">
                <a:solidFill>
                  <a:srgbClr val="888822"/>
                </a:solidFill>
              </a:rPr>
              <a:t>North </a:t>
            </a:r>
            <a:r>
              <a:rPr lang="en-GB" b="1" dirty="0" smtClean="0">
                <a:solidFill>
                  <a:srgbClr val="888822"/>
                </a:solidFill>
              </a:rPr>
              <a:t>Africa, Middle </a:t>
            </a:r>
            <a:r>
              <a:rPr lang="en-GB" b="1" dirty="0" smtClean="0">
                <a:solidFill>
                  <a:srgbClr val="888822"/>
                </a:solidFill>
              </a:rPr>
              <a:t>East </a:t>
            </a:r>
            <a:r>
              <a:rPr lang="en-GB" b="1" dirty="0" smtClean="0">
                <a:solidFill>
                  <a:srgbClr val="888822"/>
                </a:solidFill>
              </a:rPr>
              <a:t>and </a:t>
            </a:r>
            <a:r>
              <a:rPr lang="en-GB" b="1" dirty="0" smtClean="0">
                <a:solidFill>
                  <a:srgbClr val="888822"/>
                </a:solidFill>
              </a:rPr>
              <a:t>Balkans</a:t>
            </a:r>
            <a:endParaRPr lang="en-GB" b="1" dirty="0" smtClean="0">
              <a:solidFill>
                <a:srgbClr val="888822"/>
              </a:solidFill>
            </a:endParaRPr>
          </a:p>
        </p:txBody>
      </p:sp>
      <p:sp>
        <p:nvSpPr>
          <p:cNvPr id="16" name="6 - TextBox"/>
          <p:cNvSpPr txBox="1"/>
          <p:nvPr/>
        </p:nvSpPr>
        <p:spPr bwMode="auto">
          <a:xfrm>
            <a:off x="0" y="2455771"/>
            <a:ext cx="33843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+mj-lt"/>
              </a:rPr>
              <a:t>Funded under</a:t>
            </a:r>
            <a:r>
              <a:rPr lang="en-US" sz="1400" dirty="0" smtClean="0"/>
              <a:t> </a:t>
            </a:r>
            <a:r>
              <a:rPr lang="en-US" sz="1400" i="1" dirty="0" smtClean="0">
                <a:latin typeface="+mj-lt"/>
              </a:rPr>
              <a:t>H2020 - Climate action, environment, resource efficiency and raw materials </a:t>
            </a:r>
          </a:p>
          <a:p>
            <a:r>
              <a:rPr lang="en-US" sz="1400" i="1" dirty="0" smtClean="0">
                <a:latin typeface="+mj-lt"/>
              </a:rPr>
              <a:t>ACTIVITY:  Developing Comprehensive and Sustained Global Environmental Observation and Information Systems</a:t>
            </a:r>
          </a:p>
          <a:p>
            <a:r>
              <a:rPr lang="en-US" sz="1400" i="1" dirty="0" smtClean="0">
                <a:latin typeface="+mj-lt"/>
              </a:rPr>
              <a:t>CALL IDENTIFIER:  H2020 SC5-18b-2015 Integrating North African, Middle East and Balkan Earth Observation capacities in GEOSS  </a:t>
            </a:r>
          </a:p>
          <a:p>
            <a:r>
              <a:rPr lang="en-US" sz="1400" b="1" i="1" dirty="0" smtClean="0">
                <a:latin typeface="+mj-lt"/>
              </a:rPr>
              <a:t>Project GA number: 690133 </a:t>
            </a:r>
          </a:p>
          <a:p>
            <a:r>
              <a:rPr lang="en-US" sz="1400" b="1" i="1" dirty="0" smtClean="0">
                <a:latin typeface="+mj-lt"/>
              </a:rPr>
              <a:t>Total Budget: 2,910,800.00 </a:t>
            </a:r>
            <a:r>
              <a:rPr lang="en-US" sz="1400" b="1" i="1" dirty="0" smtClean="0">
                <a:latin typeface="+mj-lt"/>
              </a:rPr>
              <a:t>€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pic>
        <p:nvPicPr>
          <p:cNvPr id="18" name="Picture 2" descr="C:\Users\angie\Desktop\Untitle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40" y="3683648"/>
            <a:ext cx="2093686" cy="204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1556" y="6199502"/>
            <a:ext cx="28438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endParaRPr lang="el-GR" dirty="0"/>
          </a:p>
        </p:txBody>
      </p:sp>
      <p:grpSp>
        <p:nvGrpSpPr>
          <p:cNvPr id="14" name="Group 13"/>
          <p:cNvGrpSpPr/>
          <p:nvPr/>
        </p:nvGrpSpPr>
        <p:grpSpPr>
          <a:xfrm>
            <a:off x="6301556" y="6171829"/>
            <a:ext cx="2866256" cy="676275"/>
            <a:chOff x="6301556" y="6171829"/>
            <a:chExt cx="2866256" cy="676275"/>
          </a:xfrm>
        </p:grpSpPr>
        <p:sp>
          <p:nvSpPr>
            <p:cNvPr id="20" name="TextBox 19"/>
            <p:cNvSpPr txBox="1"/>
            <p:nvPr/>
          </p:nvSpPr>
          <p:spPr>
            <a:xfrm>
              <a:off x="6301556" y="6199502"/>
              <a:ext cx="284380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l-GR" dirty="0" smtClean="0"/>
            </a:p>
            <a:p>
              <a:endParaRPr lang="el-GR" dirty="0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322"/>
            <a:stretch>
              <a:fillRect/>
            </a:stretch>
          </p:blipFill>
          <p:spPr bwMode="auto">
            <a:xfrm>
              <a:off x="6797354" y="6171829"/>
              <a:ext cx="2370458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0" y="6093296"/>
            <a:ext cx="9167812" cy="764704"/>
            <a:chOff x="0" y="6093296"/>
            <a:chExt cx="9167812" cy="764704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6093296"/>
              <a:ext cx="9145364" cy="764704"/>
              <a:chOff x="0" y="6093296"/>
              <a:chExt cx="9145364" cy="764704"/>
            </a:xfrm>
          </p:grpSpPr>
          <p:pic>
            <p:nvPicPr>
              <p:cNvPr id="24" name="Picture 2" descr="C:\Users\angie\Desktop\Untitled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093296"/>
                <a:ext cx="781149" cy="764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6301556" y="6199502"/>
                <a:ext cx="284380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l-GR" dirty="0" smtClean="0"/>
              </a:p>
              <a:p>
                <a:endParaRPr lang="el-GR" dirty="0"/>
              </a:p>
            </p:txBody>
          </p:sp>
        </p:grp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322"/>
            <a:stretch>
              <a:fillRect/>
            </a:stretch>
          </p:blipFill>
          <p:spPr bwMode="auto">
            <a:xfrm>
              <a:off x="6797354" y="6171829"/>
              <a:ext cx="2370458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11" descr="V:\15 GEO\GEPW8_Athens and Greek Event\Presentations\NOA.jpg"/>
          <p:cNvPicPr>
            <a:picLocks noChangeAspect="1" noChangeArrowheads="1"/>
          </p:cNvPicPr>
          <p:nvPr/>
        </p:nvPicPr>
        <p:blipFill>
          <a:blip r:embed="rId8" cstate="print">
            <a:lum contrast="5000"/>
          </a:blip>
          <a:srcRect/>
          <a:stretch>
            <a:fillRect/>
          </a:stretch>
        </p:blipFill>
        <p:spPr bwMode="auto">
          <a:xfrm>
            <a:off x="827758" y="6169745"/>
            <a:ext cx="620084" cy="60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IAASARSLogo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403648" y="6148713"/>
            <a:ext cx="864096" cy="709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30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0492"/>
            <a:ext cx="9142412" cy="1082168"/>
            <a:chOff x="0" y="-10492"/>
            <a:chExt cx="9142412" cy="1082168"/>
          </a:xfrm>
        </p:grpSpPr>
        <p:sp>
          <p:nvSpPr>
            <p:cNvPr id="21" name="Rectangle 20"/>
            <p:cNvSpPr/>
            <p:nvPr/>
          </p:nvSpPr>
          <p:spPr>
            <a:xfrm>
              <a:off x="0" y="-8324"/>
              <a:ext cx="9142412" cy="10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460" b="7498"/>
            <a:stretch/>
          </p:blipFill>
          <p:spPr bwMode="auto">
            <a:xfrm>
              <a:off x="12764" y="-10492"/>
              <a:ext cx="3741748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11" descr="V:\15 GEO\GEPW8_Athens and Greek Event\Presentations\NOA.jpg"/>
          <p:cNvPicPr>
            <a:picLocks noChangeAspect="1" noChangeArrowheads="1"/>
          </p:cNvPicPr>
          <p:nvPr/>
        </p:nvPicPr>
        <p:blipFill>
          <a:blip r:embed="rId4" cstate="print">
            <a:lum contrast="5000"/>
          </a:blip>
          <a:srcRect/>
          <a:stretch>
            <a:fillRect/>
          </a:stretch>
        </p:blipFill>
        <p:spPr bwMode="auto">
          <a:xfrm>
            <a:off x="853158" y="6182445"/>
            <a:ext cx="620084" cy="60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IAASARSLogo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03648" y="6148713"/>
            <a:ext cx="864096" cy="709287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0" y="6093296"/>
            <a:ext cx="9167812" cy="764704"/>
            <a:chOff x="0" y="6093296"/>
            <a:chExt cx="9167812" cy="764704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6093296"/>
              <a:ext cx="9145364" cy="764704"/>
              <a:chOff x="0" y="6093296"/>
              <a:chExt cx="9145364" cy="764704"/>
            </a:xfrm>
          </p:grpSpPr>
          <p:pic>
            <p:nvPicPr>
              <p:cNvPr id="18" name="Picture 2" descr="C:\Users\angie\Desktop\Untitled.jpg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093296"/>
                <a:ext cx="781149" cy="764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6301556" y="6199502"/>
                <a:ext cx="284380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l-GR" dirty="0" smtClean="0"/>
              </a:p>
              <a:p>
                <a:endParaRPr lang="el-GR" dirty="0"/>
              </a:p>
            </p:txBody>
          </p:sp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322"/>
            <a:stretch>
              <a:fillRect/>
            </a:stretch>
          </p:blipFill>
          <p:spPr bwMode="auto">
            <a:xfrm>
              <a:off x="6797354" y="6171829"/>
              <a:ext cx="2370458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3"/>
          <p:cNvSpPr txBox="1">
            <a:spLocks/>
          </p:cNvSpPr>
          <p:nvPr/>
        </p:nvSpPr>
        <p:spPr>
          <a:xfrm>
            <a:off x="2034828" y="548680"/>
            <a:ext cx="6857652" cy="33462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888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GEO-CRADLE</a:t>
            </a:r>
            <a:endParaRPr lang="en-GB" sz="2000" b="1" dirty="0" smtClean="0">
              <a:solidFill>
                <a:srgbClr val="888822"/>
              </a:solidFill>
            </a:endParaRPr>
          </a:p>
          <a:p>
            <a:pPr algn="l"/>
            <a:endParaRPr lang="en-GB" sz="1800" b="1" dirty="0" smtClean="0">
              <a:solidFill>
                <a:srgbClr val="888822"/>
              </a:solidFill>
            </a:endParaRPr>
          </a:p>
          <a:p>
            <a:pPr algn="l"/>
            <a:r>
              <a:rPr lang="en-US" sz="1600" dirty="0" smtClean="0"/>
              <a:t>… is a unique EU funded Coordination Action running at regional </a:t>
            </a:r>
            <a:r>
              <a:rPr lang="en-US" sz="1600" dirty="0" smtClean="0"/>
              <a:t>level; </a:t>
            </a:r>
          </a:p>
          <a:p>
            <a:pPr algn="l"/>
            <a:r>
              <a:rPr lang="en-US" sz="1600" dirty="0" smtClean="0"/>
              <a:t>… </a:t>
            </a:r>
            <a:r>
              <a:rPr lang="en-US" sz="1600" dirty="0" smtClean="0"/>
              <a:t>is looking at the </a:t>
            </a:r>
            <a:r>
              <a:rPr lang="en-US" sz="1600" dirty="0" smtClean="0"/>
              <a:t>territories of North </a:t>
            </a:r>
            <a:r>
              <a:rPr lang="en-US" sz="1600" dirty="0" smtClean="0"/>
              <a:t>Africa, Middle </a:t>
            </a:r>
            <a:r>
              <a:rPr lang="en-US" sz="1600" dirty="0" smtClean="0"/>
              <a:t>East </a:t>
            </a:r>
            <a:r>
              <a:rPr lang="en-US" sz="1600" dirty="0" smtClean="0"/>
              <a:t>and </a:t>
            </a:r>
            <a:r>
              <a:rPr lang="en-US" sz="1600" dirty="0" smtClean="0"/>
              <a:t>Balkans;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It </a:t>
            </a:r>
            <a:r>
              <a:rPr lang="en-US" sz="1600" dirty="0" smtClean="0"/>
              <a:t>seeks to identify common needs, create synergies, and integrate </a:t>
            </a:r>
            <a:r>
              <a:rPr lang="en-US" sz="1600" dirty="0" smtClean="0"/>
              <a:t>capacities;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Fosters </a:t>
            </a:r>
            <a:r>
              <a:rPr lang="en-US" sz="1600" dirty="0" smtClean="0"/>
              <a:t>the regional cooperation and integration of monitoring capabilities and networks, </a:t>
            </a:r>
            <a:r>
              <a:rPr lang="en-US" sz="1600" dirty="0" smtClean="0"/>
              <a:t>as well as scientific skills; 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Proposes/sets </a:t>
            </a:r>
            <a:r>
              <a:rPr lang="en-US" sz="1600" dirty="0" smtClean="0"/>
              <a:t>up large scale regional initiatives based on the Earth Observation (space based and in-situ) for addressing societal priorities in different thematic aspects such as Adaptation to Climate Change, Access to Raw Materials, better exploitation of the renewable Energy resources, and Food </a:t>
            </a:r>
            <a:r>
              <a:rPr lang="en-US" sz="1600" dirty="0" smtClean="0"/>
              <a:t>Security.</a:t>
            </a:r>
            <a:endParaRPr lang="en-GB" sz="1600" b="1" dirty="0" smtClean="0">
              <a:solidFill>
                <a:srgbClr val="88882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3648" y="4149080"/>
            <a:ext cx="7488832" cy="1289361"/>
            <a:chOff x="1146297" y="2887948"/>
            <a:chExt cx="7083302" cy="1064418"/>
          </a:xfrm>
        </p:grpSpPr>
        <p:sp>
          <p:nvSpPr>
            <p:cNvPr id="8" name="Round Same Side Corner Rectangle 7"/>
            <p:cNvSpPr/>
            <p:nvPr/>
          </p:nvSpPr>
          <p:spPr>
            <a:xfrm rot="5400000">
              <a:off x="4155739" y="-121494"/>
              <a:ext cx="1064418" cy="7083302"/>
            </a:xfrm>
            <a:prstGeom prst="round2SameRect">
              <a:avLst/>
            </a:prstGeom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6"/>
            <p:cNvSpPr/>
            <p:nvPr/>
          </p:nvSpPr>
          <p:spPr>
            <a:xfrm>
              <a:off x="1146298" y="2939908"/>
              <a:ext cx="7031341" cy="960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6985" rIns="6985" bIns="6985" numCol="1" spcCol="1270" anchor="ctr" anchorCtr="0">
              <a:noAutofit/>
            </a:bodyPr>
            <a:lstStyle/>
            <a:p>
              <a:pPr marL="285750" lvl="1" indent="-2857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n-US" sz="1500" b="1" kern="1200" dirty="0" smtClean="0"/>
                <a:t>Promote</a:t>
              </a:r>
              <a:r>
                <a:rPr lang="en-US" sz="1500" kern="1200" dirty="0" smtClean="0"/>
                <a:t> </a:t>
              </a:r>
              <a:r>
                <a:rPr lang="en-US" sz="1500" kern="1200" dirty="0" smtClean="0"/>
                <a:t>the uptake of EO services and data in response to regional </a:t>
              </a:r>
              <a:r>
                <a:rPr lang="en-US" sz="1500" kern="1200" dirty="0" smtClean="0"/>
                <a:t>needs.</a:t>
              </a:r>
              <a:endParaRPr lang="en-US" sz="1500" dirty="0"/>
            </a:p>
            <a:p>
              <a:pPr marL="285750" lvl="1" indent="-2857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n-US" sz="1500" b="1" kern="1200" dirty="0" smtClean="0"/>
                <a:t>Support </a:t>
              </a:r>
              <a:r>
                <a:rPr lang="en-US" sz="1500" kern="1200" dirty="0" smtClean="0"/>
                <a:t>the effective integration of existing Earth Observation Capacities in the </a:t>
              </a:r>
              <a:r>
                <a:rPr lang="en-US" sz="1500" kern="1200" dirty="0" smtClean="0"/>
                <a:t>region.</a:t>
              </a:r>
              <a:endParaRPr lang="en-US" sz="1500" dirty="0"/>
            </a:p>
            <a:p>
              <a:pPr marL="285750" lvl="1" indent="-2857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n-US" sz="1500" b="1" kern="1200" dirty="0" smtClean="0"/>
                <a:t>Facilitate</a:t>
              </a:r>
              <a:r>
                <a:rPr lang="en-US" sz="1500" kern="1200" dirty="0" smtClean="0"/>
                <a:t> </a:t>
              </a:r>
              <a:r>
                <a:rPr lang="en-US" sz="1500" kern="1200" dirty="0" smtClean="0"/>
                <a:t>the engagement of the complete ecosystem of EO stakeholders in the </a:t>
              </a:r>
              <a:r>
                <a:rPr lang="en-US" sz="1500" kern="1200" dirty="0" smtClean="0"/>
                <a:t>region.</a:t>
              </a:r>
            </a:p>
            <a:p>
              <a:pPr marL="285750" lvl="1" indent="-2857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n-US" sz="1500" b="1" kern="1200" dirty="0" smtClean="0"/>
                <a:t>Enhance</a:t>
              </a:r>
              <a:r>
                <a:rPr lang="en-US" sz="1500" kern="1200" dirty="0" smtClean="0"/>
                <a:t> </a:t>
              </a:r>
              <a:r>
                <a:rPr lang="en-US" sz="1500" kern="1200" dirty="0" smtClean="0"/>
                <a:t>the participation in and contribution to the implementation of </a:t>
              </a:r>
              <a:r>
                <a:rPr lang="en-US" sz="1500" b="1" kern="1200" dirty="0" smtClean="0"/>
                <a:t>GEOSS</a:t>
              </a:r>
              <a:r>
                <a:rPr lang="en-US" sz="1500" kern="1200" dirty="0" smtClean="0"/>
                <a:t> and </a:t>
              </a:r>
              <a:r>
                <a:rPr lang="en-US" sz="1500" kern="1200" dirty="0" smtClean="0"/>
                <a:t>  </a:t>
              </a:r>
              <a:r>
                <a:rPr lang="en-US" sz="1500" b="1" kern="1200" dirty="0" smtClean="0"/>
                <a:t>Copernicus</a:t>
              </a:r>
              <a:r>
                <a:rPr lang="en-US" sz="1500" kern="1200" dirty="0" smtClean="0"/>
                <a:t> </a:t>
              </a:r>
              <a:r>
                <a:rPr lang="en-US" sz="1500" kern="1200" dirty="0" smtClean="0"/>
                <a:t>in </a:t>
              </a:r>
              <a:r>
                <a:rPr lang="en-US" sz="1500" b="1" kern="1200" dirty="0" smtClean="0"/>
                <a:t>North Africa</a:t>
              </a:r>
              <a:r>
                <a:rPr lang="en-US" sz="1500" kern="1200" dirty="0" smtClean="0"/>
                <a:t>, </a:t>
              </a:r>
              <a:r>
                <a:rPr lang="en-US" sz="1500" b="1" kern="1200" dirty="0" smtClean="0"/>
                <a:t>Middle East</a:t>
              </a:r>
              <a:r>
                <a:rPr lang="en-US" sz="1500" kern="1200" dirty="0" smtClean="0"/>
                <a:t> and the </a:t>
              </a:r>
              <a:r>
                <a:rPr lang="en-US" sz="1500" b="1" kern="1200" dirty="0" smtClean="0"/>
                <a:t>Balkans.</a:t>
              </a:r>
              <a:endParaRPr lang="en-US" sz="1500" b="1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1520" y="4149080"/>
            <a:ext cx="1146298" cy="1853591"/>
            <a:chOff x="0" y="2834556"/>
            <a:chExt cx="1146298" cy="1637567"/>
          </a:xfrm>
        </p:grpSpPr>
        <p:sp>
          <p:nvSpPr>
            <p:cNvPr id="12" name="Chevron 11"/>
            <p:cNvSpPr/>
            <p:nvPr/>
          </p:nvSpPr>
          <p:spPr>
            <a:xfrm rot="5400000">
              <a:off x="-245635" y="3080191"/>
              <a:ext cx="1637567" cy="1146297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1" y="3461096"/>
              <a:ext cx="1146297" cy="4912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Objectives</a:t>
              </a:r>
              <a:endParaRPr lang="en-US" sz="1700" kern="1200" dirty="0"/>
            </a:p>
          </p:txBody>
        </p:sp>
      </p:grpSp>
      <p:pic>
        <p:nvPicPr>
          <p:cNvPr id="14" name="Picture 2" descr="C:\Users\angie\Desktop\Untitled.jpg">
            <a:hlinkClick r:id="rId6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1512168" cy="148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2915816" y="836712"/>
            <a:ext cx="3024336" cy="71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Thematic Areas</a:t>
            </a:r>
            <a:endParaRPr lang="en-US" sz="2800" dirty="0"/>
          </a:p>
        </p:txBody>
      </p:sp>
      <p:graphicFrame>
        <p:nvGraphicFramePr>
          <p:cNvPr id="1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967524"/>
              </p:ext>
            </p:extLst>
          </p:nvPr>
        </p:nvGraphicFramePr>
        <p:xfrm>
          <a:off x="457200" y="1556792"/>
          <a:ext cx="8147248" cy="442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093296"/>
            <a:ext cx="9167812" cy="764704"/>
            <a:chOff x="0" y="6093296"/>
            <a:chExt cx="9167812" cy="764704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6093296"/>
              <a:ext cx="9145364" cy="764704"/>
              <a:chOff x="0" y="6093296"/>
              <a:chExt cx="9145364" cy="764704"/>
            </a:xfrm>
          </p:grpSpPr>
          <p:pic>
            <p:nvPicPr>
              <p:cNvPr id="17" name="Picture 2" descr="C:\Users\angie\Desktop\Untitled.jpg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093296"/>
                <a:ext cx="781149" cy="764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6301556" y="6199502"/>
                <a:ext cx="284380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l-GR" dirty="0" smtClean="0"/>
              </a:p>
              <a:p>
                <a:endParaRPr lang="el-GR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322"/>
            <a:stretch>
              <a:fillRect/>
            </a:stretch>
          </p:blipFill>
          <p:spPr bwMode="auto">
            <a:xfrm>
              <a:off x="6797354" y="6171829"/>
              <a:ext cx="2370458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0" y="-10492"/>
            <a:ext cx="9142412" cy="1082168"/>
            <a:chOff x="0" y="-10492"/>
            <a:chExt cx="9142412" cy="1082168"/>
          </a:xfrm>
        </p:grpSpPr>
        <p:sp>
          <p:nvSpPr>
            <p:cNvPr id="20" name="Rectangle 19"/>
            <p:cNvSpPr/>
            <p:nvPr/>
          </p:nvSpPr>
          <p:spPr>
            <a:xfrm>
              <a:off x="0" y="-8324"/>
              <a:ext cx="9142412" cy="10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460" b="7498"/>
            <a:stretch/>
          </p:blipFill>
          <p:spPr bwMode="auto">
            <a:xfrm>
              <a:off x="12764" y="-10492"/>
              <a:ext cx="3741748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11" descr="V:\15 GEO\GEPW8_Athens and Greek Event\Presentations\NOA.jpg"/>
          <p:cNvPicPr>
            <a:picLocks noChangeAspect="1" noChangeArrowheads="1"/>
          </p:cNvPicPr>
          <p:nvPr/>
        </p:nvPicPr>
        <p:blipFill>
          <a:blip r:embed="rId12" cstate="print">
            <a:lum contrast="5000"/>
          </a:blip>
          <a:srcRect/>
          <a:stretch>
            <a:fillRect/>
          </a:stretch>
        </p:blipFill>
        <p:spPr bwMode="auto">
          <a:xfrm>
            <a:off x="853158" y="6182445"/>
            <a:ext cx="620084" cy="60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IAASARSLogo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403648" y="6148713"/>
            <a:ext cx="864096" cy="709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02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0492"/>
            <a:ext cx="9142412" cy="1082168"/>
            <a:chOff x="0" y="-10492"/>
            <a:chExt cx="9142412" cy="1082168"/>
          </a:xfrm>
        </p:grpSpPr>
        <p:sp>
          <p:nvSpPr>
            <p:cNvPr id="21" name="Rectangle 20"/>
            <p:cNvSpPr/>
            <p:nvPr/>
          </p:nvSpPr>
          <p:spPr>
            <a:xfrm>
              <a:off x="0" y="-8324"/>
              <a:ext cx="9142412" cy="10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460" b="7498"/>
            <a:stretch/>
          </p:blipFill>
          <p:spPr bwMode="auto">
            <a:xfrm>
              <a:off x="12764" y="-10492"/>
              <a:ext cx="3741748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68" y="476672"/>
            <a:ext cx="3514828" cy="268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20959" r="20959"/>
          <a:stretch>
            <a:fillRect/>
          </a:stretch>
        </p:blipFill>
        <p:spPr bwMode="auto">
          <a:xfrm>
            <a:off x="1691680" y="1851349"/>
            <a:ext cx="4937285" cy="3593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0" y="6093296"/>
            <a:ext cx="9167812" cy="764704"/>
            <a:chOff x="0" y="6093296"/>
            <a:chExt cx="9167812" cy="764704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6093296"/>
              <a:ext cx="9145364" cy="764704"/>
              <a:chOff x="0" y="6093296"/>
              <a:chExt cx="9145364" cy="764704"/>
            </a:xfrm>
          </p:grpSpPr>
          <p:pic>
            <p:nvPicPr>
              <p:cNvPr id="17" name="Picture 2" descr="C:\Users\angie\Desktop\Untitled.jpg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093296"/>
                <a:ext cx="781149" cy="764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6301556" y="6237602"/>
                <a:ext cx="2843808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l-GR" sz="1600" dirty="0" smtClean="0"/>
              </a:p>
              <a:p>
                <a:endParaRPr lang="el-GR" sz="16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322"/>
            <a:stretch>
              <a:fillRect/>
            </a:stretch>
          </p:blipFill>
          <p:spPr bwMode="auto">
            <a:xfrm>
              <a:off x="6797354" y="6137101"/>
              <a:ext cx="2370458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683568" y="568273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Visit: </a:t>
            </a:r>
            <a:r>
              <a:rPr lang="en-US" sz="1600" dirty="0" smtClean="0">
                <a:solidFill>
                  <a:srgbClr val="0441EE"/>
                </a:solidFill>
                <a:hlinkClick r:id="rId9"/>
              </a:rPr>
              <a:t>http</a:t>
            </a:r>
            <a:r>
              <a:rPr lang="en-US" sz="1600" dirty="0">
                <a:solidFill>
                  <a:srgbClr val="0441EE"/>
                </a:solidFill>
                <a:hlinkClick r:id="rId9"/>
              </a:rPr>
              <a:t>://195.251.203.238/surveygeocradle/index.php/inventories/capacities/gc-survey1</a:t>
            </a:r>
            <a:endParaRPr lang="el-GR" sz="1600" dirty="0">
              <a:solidFill>
                <a:srgbClr val="0441E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 l="24996" t="16657" r="31005" b="49622"/>
          <a:stretch>
            <a:fillRect/>
          </a:stretch>
        </p:blipFill>
        <p:spPr bwMode="auto">
          <a:xfrm>
            <a:off x="179512" y="1268760"/>
            <a:ext cx="2329656" cy="133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/>
          <a:srcRect l="24996" t="50862" r="30567" b="18195"/>
          <a:stretch>
            <a:fillRect/>
          </a:stretch>
        </p:blipFill>
        <p:spPr bwMode="auto">
          <a:xfrm>
            <a:off x="6300192" y="4101157"/>
            <a:ext cx="2651596" cy="138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 descr="V:\15 GEO\GEPW8_Athens and Greek Event\Presentations\NOA.jpg"/>
          <p:cNvPicPr>
            <a:picLocks noChangeAspect="1" noChangeArrowheads="1"/>
          </p:cNvPicPr>
          <p:nvPr/>
        </p:nvPicPr>
        <p:blipFill>
          <a:blip r:embed="rId11" cstate="print">
            <a:lum contrast="5000"/>
          </a:blip>
          <a:srcRect/>
          <a:stretch>
            <a:fillRect/>
          </a:stretch>
        </p:blipFill>
        <p:spPr bwMode="auto">
          <a:xfrm>
            <a:off x="853158" y="6182445"/>
            <a:ext cx="620084" cy="60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IAASARSLogo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403648" y="6148713"/>
            <a:ext cx="864096" cy="709287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2627784" y="982216"/>
            <a:ext cx="3024336" cy="71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Project Pillars</a:t>
            </a:r>
            <a:endParaRPr lang="en-US" sz="28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lum bright="46000" contrast="-42000"/>
          </a:blip>
          <a:srcRect l="74412" t="16657" r="2480" b="19022"/>
          <a:stretch>
            <a:fillRect/>
          </a:stretch>
        </p:blipFill>
        <p:spPr bwMode="auto">
          <a:xfrm>
            <a:off x="424860" y="2780928"/>
            <a:ext cx="1309772" cy="273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048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-10492"/>
            <a:ext cx="9142412" cy="1082168"/>
            <a:chOff x="0" y="-10492"/>
            <a:chExt cx="9142412" cy="1082168"/>
          </a:xfrm>
        </p:grpSpPr>
        <p:sp>
          <p:nvSpPr>
            <p:cNvPr id="24" name="Rectangle 23"/>
            <p:cNvSpPr/>
            <p:nvPr/>
          </p:nvSpPr>
          <p:spPr>
            <a:xfrm>
              <a:off x="0" y="-8324"/>
              <a:ext cx="9142412" cy="10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460" b="7498"/>
            <a:stretch/>
          </p:blipFill>
          <p:spPr bwMode="auto">
            <a:xfrm>
              <a:off x="12764" y="-10492"/>
              <a:ext cx="3741748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0" y="6093296"/>
            <a:ext cx="9167812" cy="764704"/>
            <a:chOff x="0" y="6093296"/>
            <a:chExt cx="9167812" cy="764704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6093296"/>
              <a:ext cx="9145364" cy="764704"/>
              <a:chOff x="0" y="6093296"/>
              <a:chExt cx="9145364" cy="764704"/>
            </a:xfrm>
          </p:grpSpPr>
          <p:pic>
            <p:nvPicPr>
              <p:cNvPr id="17" name="Picture 2" descr="C:\Users\angie\Desktop\Untitled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093296"/>
                <a:ext cx="781149" cy="764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6301556" y="6237602"/>
                <a:ext cx="2843808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l-GR" sz="1600" dirty="0" smtClean="0"/>
              </a:p>
              <a:p>
                <a:endParaRPr lang="el-GR" sz="16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322"/>
            <a:stretch>
              <a:fillRect/>
            </a:stretch>
          </p:blipFill>
          <p:spPr bwMode="auto">
            <a:xfrm>
              <a:off x="6797354" y="6137101"/>
              <a:ext cx="2370458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itle 1"/>
          <p:cNvSpPr txBox="1">
            <a:spLocks/>
          </p:cNvSpPr>
          <p:nvPr/>
        </p:nvSpPr>
        <p:spPr bwMode="auto">
          <a:xfrm>
            <a:off x="390574" y="980728"/>
            <a:ext cx="8352928" cy="71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Regional Data Hub – Connection with GEOSS &amp; Regional Portals</a:t>
            </a:r>
            <a:endParaRPr lang="en-US" sz="2400" dirty="0"/>
          </a:p>
        </p:txBody>
      </p:sp>
      <p:sp>
        <p:nvSpPr>
          <p:cNvPr id="19" name="Content Placeholder 15"/>
          <p:cNvSpPr txBox="1">
            <a:spLocks/>
          </p:cNvSpPr>
          <p:nvPr/>
        </p:nvSpPr>
        <p:spPr bwMode="auto">
          <a:xfrm>
            <a:off x="160040" y="2060848"/>
            <a:ext cx="289979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The GEO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CRADLE Regional Data Hub (GC-RDH) is going to provide its users with a transparent discovery and access mechanism of the </a:t>
            </a:r>
            <a:r>
              <a:rPr lang="en-US" sz="1600" dirty="0" smtClean="0">
                <a:latin typeface="+mj-lt"/>
                <a:hlinkClick r:id="rId7"/>
              </a:rPr>
              <a:t>GEOSS portal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’s resources, and other regional portals!</a:t>
            </a:r>
          </a:p>
        </p:txBody>
      </p:sp>
      <p:pic>
        <p:nvPicPr>
          <p:cNvPr id="20" name="Content Placeholder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36" y="2276872"/>
            <a:ext cx="5773627" cy="4419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7504" y="3989382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latin typeface="+mj-lt"/>
              </a:rPr>
              <a:t>This mechanism will heavily rely on the </a:t>
            </a:r>
            <a:r>
              <a:rPr lang="en-US" sz="1600" dirty="0" smtClean="0">
                <a:latin typeface="+mj-lt"/>
                <a:hlinkClick r:id="rId9"/>
              </a:rPr>
              <a:t>GEO Discovery and Access Broker </a:t>
            </a:r>
            <a:r>
              <a:rPr lang="en-US" sz="1600" dirty="0" smtClean="0">
                <a:latin typeface="+mj-lt"/>
                <a:hlinkClick r:id="rId9"/>
              </a:rPr>
              <a:t>(DAB) </a:t>
            </a:r>
            <a:r>
              <a:rPr lang="en-US" sz="1600" dirty="0" smtClean="0">
                <a:latin typeface="+mj-lt"/>
                <a:hlinkClick r:id="rId9"/>
              </a:rPr>
              <a:t>APIs</a:t>
            </a:r>
            <a:r>
              <a:rPr lang="en-US" sz="1600" dirty="0" smtClean="0">
                <a:latin typeface="+mj-lt"/>
              </a:rPr>
              <a:t> which is a middleware component in charge of interconnecting the heterogeneous and distributed capacities contributing to GEOSS; part of the </a:t>
            </a:r>
            <a:r>
              <a:rPr lang="en-US" sz="1600" dirty="0" smtClean="0">
                <a:latin typeface="+mj-lt"/>
                <a:hlinkClick r:id="rId10"/>
              </a:rPr>
              <a:t>GEOSS Common Infrastructure (GCI)</a:t>
            </a:r>
            <a:r>
              <a:rPr lang="en-US" sz="1600" dirty="0" smtClean="0">
                <a:latin typeface="+mj-lt"/>
              </a:rPr>
              <a:t> since November 2011.</a:t>
            </a:r>
          </a:p>
        </p:txBody>
      </p:sp>
      <p:pic>
        <p:nvPicPr>
          <p:cNvPr id="22" name="Content Placeholder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635379"/>
            <a:ext cx="3888432" cy="316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1" descr="V:\15 GEO\GEPW8_Athens and Greek Event\Presentations\NOA.jpg"/>
          <p:cNvPicPr>
            <a:picLocks noChangeAspect="1" noChangeArrowheads="1"/>
          </p:cNvPicPr>
          <p:nvPr/>
        </p:nvPicPr>
        <p:blipFill>
          <a:blip r:embed="rId12" cstate="print">
            <a:lum contrast="5000"/>
          </a:blip>
          <a:srcRect/>
          <a:stretch>
            <a:fillRect/>
          </a:stretch>
        </p:blipFill>
        <p:spPr bwMode="auto">
          <a:xfrm>
            <a:off x="840458" y="6169745"/>
            <a:ext cx="620084" cy="60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IAASARSLogo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403648" y="6148713"/>
            <a:ext cx="864096" cy="709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29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0" y="-10492"/>
            <a:ext cx="9142412" cy="1082168"/>
            <a:chOff x="0" y="-10492"/>
            <a:chExt cx="9142412" cy="1082168"/>
          </a:xfrm>
        </p:grpSpPr>
        <p:sp>
          <p:nvSpPr>
            <p:cNvPr id="52" name="Rectangle 51"/>
            <p:cNvSpPr/>
            <p:nvPr/>
          </p:nvSpPr>
          <p:spPr>
            <a:xfrm>
              <a:off x="0" y="-8324"/>
              <a:ext cx="9142412" cy="10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460" b="7498"/>
            <a:stretch/>
          </p:blipFill>
          <p:spPr bwMode="auto">
            <a:xfrm>
              <a:off x="12764" y="-10492"/>
              <a:ext cx="3741748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0" y="6093296"/>
            <a:ext cx="9167812" cy="764704"/>
            <a:chOff x="0" y="6093296"/>
            <a:chExt cx="9167812" cy="764704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6093296"/>
              <a:ext cx="9145364" cy="764704"/>
              <a:chOff x="0" y="6093296"/>
              <a:chExt cx="9145364" cy="764704"/>
            </a:xfrm>
          </p:grpSpPr>
          <p:pic>
            <p:nvPicPr>
              <p:cNvPr id="17" name="Picture 2" descr="C:\Users\angie\Desktop\Untitled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093296"/>
                <a:ext cx="781149" cy="764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6301556" y="6237602"/>
                <a:ext cx="2843808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l-GR" sz="1600" dirty="0" smtClean="0"/>
              </a:p>
              <a:p>
                <a:endParaRPr lang="el-GR" sz="16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322"/>
            <a:stretch>
              <a:fillRect/>
            </a:stretch>
          </p:blipFill>
          <p:spPr bwMode="auto">
            <a:xfrm>
              <a:off x="6797354" y="6137101"/>
              <a:ext cx="2370458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736" y="2808059"/>
            <a:ext cx="3820192" cy="16490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103736" y="2842135"/>
            <a:ext cx="3833484" cy="1556164"/>
          </a:xfrm>
          <a:prstGeom prst="rect">
            <a:avLst/>
          </a:prstGeom>
          <a:gradFill flip="none" rotWithShape="1">
            <a:gsLst>
              <a:gs pos="10000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  <a:gs pos="100000">
                <a:srgbClr val="005CBF"/>
              </a:gs>
              <a:gs pos="100000">
                <a:srgbClr val="005CBF"/>
              </a:gs>
              <a:gs pos="100000">
                <a:srgbClr val="005CBF"/>
              </a:gs>
              <a:gs pos="100000">
                <a:srgbClr val="005CBF"/>
              </a:gs>
              <a:gs pos="100000">
                <a:srgbClr val="005CBF"/>
              </a:gs>
              <a:gs pos="100000">
                <a:srgbClr val="005CBF"/>
              </a:gs>
            </a:gsLst>
            <a:lin ang="10800000" scaled="1"/>
            <a:tileRect/>
          </a:gra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5216" y="3037255"/>
            <a:ext cx="307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Roadmap for future Implementation of </a:t>
            </a:r>
            <a:r>
              <a:rPr lang="en-US" sz="2400" b="1" dirty="0" smtClean="0"/>
              <a:t>GEOSS </a:t>
            </a:r>
            <a:r>
              <a:rPr lang="en-US" sz="2400" b="1" dirty="0"/>
              <a:t>and Copernicus</a:t>
            </a:r>
            <a:endParaRPr lang="en-US" sz="2400" b="1" dirty="0"/>
          </a:p>
        </p:txBody>
      </p:sp>
      <p:grpSp>
        <p:nvGrpSpPr>
          <p:cNvPr id="27" name="Group 8"/>
          <p:cNvGrpSpPr/>
          <p:nvPr/>
        </p:nvGrpSpPr>
        <p:grpSpPr>
          <a:xfrm>
            <a:off x="3792624" y="1157467"/>
            <a:ext cx="5288312" cy="1220796"/>
            <a:chOff x="1797233" y="1998802"/>
            <a:chExt cx="5500212" cy="1220796"/>
          </a:xfrm>
        </p:grpSpPr>
        <p:sp>
          <p:nvSpPr>
            <p:cNvPr id="28" name="Ellipse 53"/>
            <p:cNvSpPr/>
            <p:nvPr/>
          </p:nvSpPr>
          <p:spPr bwMode="auto">
            <a:xfrm rot="10800000" flipV="1">
              <a:off x="1797233" y="2923750"/>
              <a:ext cx="5500212" cy="295848"/>
            </a:xfrm>
            <a:prstGeom prst="ellipse">
              <a:avLst/>
            </a:prstGeom>
            <a:gradFill flip="none" rotWithShape="1">
              <a:gsLst>
                <a:gs pos="24000">
                  <a:schemeClr val="tx1"/>
                </a:gs>
                <a:gs pos="100000">
                  <a:sysClr val="window" lastClr="FFFFFF">
                    <a:alpha val="0"/>
                    <a:lumMod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90944" y="2006353"/>
              <a:ext cx="5406501" cy="106532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lowchart: Manual Input 29"/>
            <p:cNvSpPr/>
            <p:nvPr/>
          </p:nvSpPr>
          <p:spPr>
            <a:xfrm rot="5400000">
              <a:off x="2152833" y="1744462"/>
              <a:ext cx="1065321" cy="1589104"/>
            </a:xfrm>
            <a:prstGeom prst="flowChartManualInput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90941" y="2250103"/>
              <a:ext cx="1477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Guides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40153" y="1998802"/>
              <a:ext cx="32858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the implementation of GEOSS and the uptake of Copernicus in the </a:t>
              </a:r>
              <a:r>
                <a:rPr lang="en-US" sz="2000" b="1" dirty="0" err="1" smtClean="0"/>
                <a:t>RoI</a:t>
              </a:r>
              <a:endParaRPr lang="en-US" sz="2000" b="1" dirty="0"/>
            </a:p>
          </p:txBody>
        </p:sp>
      </p:grpSp>
      <p:grpSp>
        <p:nvGrpSpPr>
          <p:cNvPr id="33" name="Group 9"/>
          <p:cNvGrpSpPr/>
          <p:nvPr/>
        </p:nvGrpSpPr>
        <p:grpSpPr>
          <a:xfrm>
            <a:off x="3792624" y="2434524"/>
            <a:ext cx="5288312" cy="1213245"/>
            <a:chOff x="1797233" y="2006353"/>
            <a:chExt cx="5500212" cy="1213245"/>
          </a:xfrm>
        </p:grpSpPr>
        <p:sp>
          <p:nvSpPr>
            <p:cNvPr id="34" name="Ellipse 53"/>
            <p:cNvSpPr/>
            <p:nvPr/>
          </p:nvSpPr>
          <p:spPr bwMode="auto">
            <a:xfrm rot="10800000" flipV="1">
              <a:off x="1797233" y="2923750"/>
              <a:ext cx="5500212" cy="295848"/>
            </a:xfrm>
            <a:prstGeom prst="ellipse">
              <a:avLst/>
            </a:prstGeom>
            <a:gradFill flip="none" rotWithShape="1">
              <a:gsLst>
                <a:gs pos="24000">
                  <a:schemeClr val="tx1"/>
                </a:gs>
                <a:gs pos="100000">
                  <a:sysClr val="window" lastClr="FFFFFF">
                    <a:alpha val="0"/>
                    <a:lumMod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90944" y="2006353"/>
              <a:ext cx="5406501" cy="106532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lowchart: Manual Input 35"/>
            <p:cNvSpPr/>
            <p:nvPr/>
          </p:nvSpPr>
          <p:spPr>
            <a:xfrm rot="5400000">
              <a:off x="2152833" y="1744462"/>
              <a:ext cx="1065321" cy="1589104"/>
            </a:xfrm>
            <a:prstGeom prst="flowChartManualInput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90941" y="2250103"/>
              <a:ext cx="1490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Assesses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25425" y="2189201"/>
              <a:ext cx="3419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the readiness and maturity of each country in the </a:t>
              </a:r>
              <a:r>
                <a:rPr lang="en-US" sz="2000" b="1" dirty="0" err="1" smtClean="0"/>
                <a:t>RoI</a:t>
              </a:r>
              <a:endParaRPr lang="en-US" sz="2000" b="1" dirty="0"/>
            </a:p>
          </p:txBody>
        </p:sp>
      </p:grpSp>
      <p:grpSp>
        <p:nvGrpSpPr>
          <p:cNvPr id="39" name="Group 15"/>
          <p:cNvGrpSpPr/>
          <p:nvPr/>
        </p:nvGrpSpPr>
        <p:grpSpPr>
          <a:xfrm>
            <a:off x="3792624" y="3686276"/>
            <a:ext cx="5288312" cy="1213245"/>
            <a:chOff x="1797233" y="2006353"/>
            <a:chExt cx="5500212" cy="1213245"/>
          </a:xfrm>
        </p:grpSpPr>
        <p:sp>
          <p:nvSpPr>
            <p:cNvPr id="40" name="Ellipse 53"/>
            <p:cNvSpPr/>
            <p:nvPr/>
          </p:nvSpPr>
          <p:spPr bwMode="auto">
            <a:xfrm rot="10800000" flipV="1">
              <a:off x="1797233" y="2923750"/>
              <a:ext cx="5500212" cy="295848"/>
            </a:xfrm>
            <a:prstGeom prst="ellipse">
              <a:avLst/>
            </a:prstGeom>
            <a:gradFill flip="none" rotWithShape="1">
              <a:gsLst>
                <a:gs pos="24000">
                  <a:schemeClr val="tx1"/>
                </a:gs>
                <a:gs pos="100000">
                  <a:sysClr val="window" lastClr="FFFFFF">
                    <a:alpha val="0"/>
                    <a:lumMod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90944" y="2006353"/>
              <a:ext cx="5406501" cy="10653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lowchart: Manual Input 41"/>
            <p:cNvSpPr/>
            <p:nvPr/>
          </p:nvSpPr>
          <p:spPr>
            <a:xfrm rot="5400000">
              <a:off x="2152833" y="1744462"/>
              <a:ext cx="1065321" cy="1589104"/>
            </a:xfrm>
            <a:prstGeom prst="flowChartManualInpu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90941" y="2250103"/>
              <a:ext cx="1331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Lays out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03055" y="2042536"/>
              <a:ext cx="36947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the actions for the long-term response to major regional challenges in the </a:t>
              </a:r>
              <a:r>
                <a:rPr lang="en-US" sz="2000" b="1" dirty="0" err="1" smtClean="0"/>
                <a:t>RoI</a:t>
              </a:r>
              <a:endParaRPr lang="en-US" sz="2000" b="1" dirty="0"/>
            </a:p>
          </p:txBody>
        </p:sp>
      </p:grpSp>
      <p:grpSp>
        <p:nvGrpSpPr>
          <p:cNvPr id="45" name="Group 21"/>
          <p:cNvGrpSpPr/>
          <p:nvPr/>
        </p:nvGrpSpPr>
        <p:grpSpPr>
          <a:xfrm>
            <a:off x="3792624" y="4916466"/>
            <a:ext cx="5288312" cy="1213245"/>
            <a:chOff x="1797233" y="2006353"/>
            <a:chExt cx="5500212" cy="1213245"/>
          </a:xfrm>
        </p:grpSpPr>
        <p:sp>
          <p:nvSpPr>
            <p:cNvPr id="46" name="Ellipse 53"/>
            <p:cNvSpPr/>
            <p:nvPr/>
          </p:nvSpPr>
          <p:spPr bwMode="auto">
            <a:xfrm rot="10800000" flipV="1">
              <a:off x="1797233" y="2923750"/>
              <a:ext cx="5500212" cy="295848"/>
            </a:xfrm>
            <a:prstGeom prst="ellipse">
              <a:avLst/>
            </a:prstGeom>
            <a:gradFill flip="none" rotWithShape="1">
              <a:gsLst>
                <a:gs pos="24000">
                  <a:schemeClr val="tx1"/>
                </a:gs>
                <a:gs pos="100000">
                  <a:sysClr val="window" lastClr="FFFFFF">
                    <a:alpha val="0"/>
                    <a:lumMod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90944" y="2006353"/>
              <a:ext cx="5406501" cy="106532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lowchart: Manual Input 47"/>
            <p:cNvSpPr/>
            <p:nvPr/>
          </p:nvSpPr>
          <p:spPr>
            <a:xfrm rot="5400000">
              <a:off x="2152833" y="1744462"/>
              <a:ext cx="1065321" cy="1589104"/>
            </a:xfrm>
            <a:prstGeom prst="flowChartManualInput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90941" y="2250103"/>
              <a:ext cx="1331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Paves 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67373" y="2176691"/>
              <a:ext cx="36181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the ground for a potential regional large initiative </a:t>
              </a:r>
              <a:endParaRPr lang="en-US" sz="2000" b="1" dirty="0"/>
            </a:p>
          </p:txBody>
        </p:sp>
      </p:grpSp>
      <p:pic>
        <p:nvPicPr>
          <p:cNvPr id="54" name="Picture 11" descr="V:\15 GEO\GEPW8_Athens and Greek Event\Presentations\NOA.jpg"/>
          <p:cNvPicPr>
            <a:picLocks noChangeAspect="1" noChangeArrowheads="1"/>
          </p:cNvPicPr>
          <p:nvPr/>
        </p:nvPicPr>
        <p:blipFill>
          <a:blip r:embed="rId8" cstate="print">
            <a:lum contrast="5000"/>
          </a:blip>
          <a:srcRect/>
          <a:stretch>
            <a:fillRect/>
          </a:stretch>
        </p:blipFill>
        <p:spPr bwMode="auto">
          <a:xfrm>
            <a:off x="853158" y="6182445"/>
            <a:ext cx="620084" cy="60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" descr="IAASARSLogo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403648" y="6148713"/>
            <a:ext cx="864096" cy="709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35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1842" y="1772816"/>
            <a:ext cx="4649416" cy="37471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8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800000"/>
                </a:solidFill>
              </a:rPr>
              <a:t>For more information</a:t>
            </a:r>
          </a:p>
          <a:p>
            <a:pPr algn="ctr">
              <a:spcBef>
                <a:spcPct val="50000"/>
              </a:spcBef>
            </a:pPr>
            <a:endParaRPr lang="en-US" sz="3200" b="1" dirty="0" smtClean="0">
              <a:solidFill>
                <a:srgbClr val="800000"/>
              </a:solidFill>
              <a:hlinkClick r:id="rId2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800000"/>
                </a:solidFill>
                <a:hlinkClick r:id="rId2"/>
              </a:rPr>
              <a:t>http</a:t>
            </a:r>
            <a:r>
              <a:rPr lang="en-US" sz="3200" b="1" dirty="0">
                <a:solidFill>
                  <a:srgbClr val="800000"/>
                </a:solidFill>
                <a:hlinkClick r:id="rId2"/>
              </a:rPr>
              <a:t>://geocradle.eu</a:t>
            </a:r>
            <a:r>
              <a:rPr lang="en-US" sz="3200" b="1" dirty="0" smtClean="0">
                <a:solidFill>
                  <a:srgbClr val="800000"/>
                </a:solidFill>
                <a:hlinkClick r:id="rId2"/>
              </a:rPr>
              <a:t>/</a:t>
            </a:r>
            <a:endParaRPr lang="en-US" sz="3200" b="1" dirty="0" smtClean="0">
              <a:solidFill>
                <a:srgbClr val="80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900" b="1" dirty="0" smtClean="0">
              <a:solidFill>
                <a:srgbClr val="800000"/>
              </a:solidFill>
            </a:endParaRPr>
          </a:p>
          <a:p>
            <a:pPr algn="ctr">
              <a:spcBef>
                <a:spcPct val="50000"/>
              </a:spcBef>
            </a:pPr>
            <a:endParaRPr lang="el-GR" sz="3200" b="1" dirty="0">
              <a:solidFill>
                <a:srgbClr val="800000"/>
              </a:solidFill>
            </a:endParaRPr>
          </a:p>
        </p:txBody>
      </p:sp>
      <p:pic>
        <p:nvPicPr>
          <p:cNvPr id="3" name="Picture 2" descr="C:\Users\angie\Desktop\Untitle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28" y="2233535"/>
            <a:ext cx="4016324" cy="393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masterpresenting.files.wordpress.com/2014/10/groundhog-day-funny-thank-yo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1216" y="3212976"/>
            <a:ext cx="2379395" cy="21376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11" descr="http://1.bp.blogspot.com/-lk3Lp_pbvwk/VKQySKTnvcI/AAAAAAAAAOw/TqxUpq287FM/s1600/thankyo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5494" y="965805"/>
            <a:ext cx="2220475" cy="11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masterpresenting.files.wordpress.com/2014/10/groundhog-day-funny-thank-yo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226624"/>
            <a:ext cx="2333809" cy="20967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9" name="Group 8"/>
          <p:cNvGrpSpPr/>
          <p:nvPr/>
        </p:nvGrpSpPr>
        <p:grpSpPr>
          <a:xfrm>
            <a:off x="0" y="6056895"/>
            <a:ext cx="9167812" cy="801105"/>
            <a:chOff x="0" y="6056895"/>
            <a:chExt cx="9167812" cy="80110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6093296"/>
              <a:ext cx="9145364" cy="764704"/>
              <a:chOff x="0" y="6093296"/>
              <a:chExt cx="9145364" cy="764704"/>
            </a:xfrm>
          </p:grpSpPr>
          <p:pic>
            <p:nvPicPr>
              <p:cNvPr id="12" name="Picture 2" descr="C:\Users\angie\Desktop\Untitled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093296"/>
                <a:ext cx="781149" cy="764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301556" y="6237602"/>
                <a:ext cx="2843808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l-GR" sz="1600" dirty="0" smtClean="0"/>
              </a:p>
              <a:p>
                <a:endParaRPr lang="el-GR" sz="1600" dirty="0"/>
              </a:p>
            </p:txBody>
          </p:sp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322"/>
            <a:stretch>
              <a:fillRect/>
            </a:stretch>
          </p:blipFill>
          <p:spPr bwMode="auto">
            <a:xfrm>
              <a:off x="6516216" y="6056895"/>
              <a:ext cx="2651596" cy="756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1" descr="V:\15 GEO\GEPW8_Athens and Greek Event\Presentations\NOA.jpg"/>
          <p:cNvPicPr>
            <a:picLocks noChangeAspect="1" noChangeArrowheads="1"/>
          </p:cNvPicPr>
          <p:nvPr/>
        </p:nvPicPr>
        <p:blipFill>
          <a:blip r:embed="rId9" cstate="print">
            <a:lum contrast="5000"/>
          </a:blip>
          <a:srcRect/>
          <a:stretch>
            <a:fillRect/>
          </a:stretch>
        </p:blipFill>
        <p:spPr bwMode="auto">
          <a:xfrm>
            <a:off x="781149" y="6165304"/>
            <a:ext cx="690084" cy="66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IAASARSLogo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429221" y="6148713"/>
            <a:ext cx="864096" cy="709287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0" y="-10492"/>
            <a:ext cx="9142412" cy="1082168"/>
            <a:chOff x="0" y="-10492"/>
            <a:chExt cx="9142412" cy="1082168"/>
          </a:xfrm>
        </p:grpSpPr>
        <p:sp>
          <p:nvSpPr>
            <p:cNvPr id="18" name="Rectangle 17"/>
            <p:cNvSpPr/>
            <p:nvPr/>
          </p:nvSpPr>
          <p:spPr>
            <a:xfrm>
              <a:off x="0" y="-8324"/>
              <a:ext cx="9142412" cy="10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460" b="7498"/>
            <a:stretch/>
          </p:blipFill>
          <p:spPr bwMode="auto">
            <a:xfrm>
              <a:off x="12764" y="-10492"/>
              <a:ext cx="3741748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874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433</Words>
  <Application>Microsoft Office PowerPoint</Application>
  <PresentationFormat>On-screen Show (4:3)</PresentationFormat>
  <Paragraphs>56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</dc:creator>
  <cp:lastModifiedBy>User</cp:lastModifiedBy>
  <cp:revision>21</cp:revision>
  <dcterms:created xsi:type="dcterms:W3CDTF">2016-11-22T15:23:13Z</dcterms:created>
  <dcterms:modified xsi:type="dcterms:W3CDTF">2016-11-23T09:37:21Z</dcterms:modified>
</cp:coreProperties>
</file>